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78" r:id="rId3"/>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varScale="1">
        <p:scale>
          <a:sx n="68" d="100"/>
          <a:sy n="68"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pPr algn="ctr"/>
            <a:r>
              <a:rPr lang="es-AR" sz="4400" b="0" strike="noStrike" spc="-1">
                <a:latin typeface="Arial"/>
              </a:rPr>
              <a:t>Click to move the slide</a:t>
            </a:r>
          </a:p>
        </p:txBody>
      </p:sp>
      <p:sp>
        <p:nvSpPr>
          <p:cNvPr id="39" name="PlaceHolder 2"/>
          <p:cNvSpPr>
            <a:spLocks noGrp="1"/>
          </p:cNvSpPr>
          <p:nvPr>
            <p:ph type="body"/>
          </p:nvPr>
        </p:nvSpPr>
        <p:spPr>
          <a:xfrm>
            <a:off x="777240" y="4777560"/>
            <a:ext cx="6217560" cy="4525920"/>
          </a:xfrm>
          <a:prstGeom prst="rect">
            <a:avLst/>
          </a:prstGeom>
        </p:spPr>
        <p:txBody>
          <a:bodyPr lIns="0" tIns="0" rIns="0" bIns="0"/>
          <a:lstStyle/>
          <a:p>
            <a:r>
              <a:rPr lang="es-AR" sz="2000" b="0" strike="noStrike" spc="-1">
                <a:latin typeface="Arial"/>
              </a:rPr>
              <a:t>Click to edit the notes format</a:t>
            </a:r>
          </a:p>
        </p:txBody>
      </p:sp>
      <p:sp>
        <p:nvSpPr>
          <p:cNvPr id="40" name="PlaceHolder 3"/>
          <p:cNvSpPr>
            <a:spLocks noGrp="1"/>
          </p:cNvSpPr>
          <p:nvPr>
            <p:ph type="hdr"/>
          </p:nvPr>
        </p:nvSpPr>
        <p:spPr>
          <a:xfrm>
            <a:off x="0" y="0"/>
            <a:ext cx="3372840" cy="502560"/>
          </a:xfrm>
          <a:prstGeom prst="rect">
            <a:avLst/>
          </a:prstGeom>
        </p:spPr>
        <p:txBody>
          <a:bodyPr lIns="0" tIns="0" rIns="0" bIns="0"/>
          <a:lstStyle/>
          <a:p>
            <a:r>
              <a:rPr lang="es-AR" sz="1400" b="0" strike="noStrike" spc="-1">
                <a:latin typeface="Times New Roman"/>
              </a:rPr>
              <a:t> </a:t>
            </a:r>
          </a:p>
        </p:txBody>
      </p:sp>
      <p:sp>
        <p:nvSpPr>
          <p:cNvPr id="41" name="PlaceHolder 4"/>
          <p:cNvSpPr>
            <a:spLocks noGrp="1"/>
          </p:cNvSpPr>
          <p:nvPr>
            <p:ph type="dt"/>
          </p:nvPr>
        </p:nvSpPr>
        <p:spPr>
          <a:xfrm>
            <a:off x="4399200" y="0"/>
            <a:ext cx="3372840" cy="502560"/>
          </a:xfrm>
          <a:prstGeom prst="rect">
            <a:avLst/>
          </a:prstGeom>
        </p:spPr>
        <p:txBody>
          <a:bodyPr lIns="0" tIns="0" rIns="0" bIns="0"/>
          <a:lstStyle/>
          <a:p>
            <a:pPr algn="r"/>
            <a:r>
              <a:rPr lang="es-AR" sz="1400" b="0" strike="noStrike" spc="-1">
                <a:latin typeface="Times New Roman"/>
              </a:rPr>
              <a:t> </a:t>
            </a:r>
          </a:p>
        </p:txBody>
      </p:sp>
      <p:sp>
        <p:nvSpPr>
          <p:cNvPr id="42" name="PlaceHolder 5"/>
          <p:cNvSpPr>
            <a:spLocks noGrp="1"/>
          </p:cNvSpPr>
          <p:nvPr>
            <p:ph type="ftr"/>
          </p:nvPr>
        </p:nvSpPr>
        <p:spPr>
          <a:xfrm>
            <a:off x="0" y="9555480"/>
            <a:ext cx="3372840" cy="502560"/>
          </a:xfrm>
          <a:prstGeom prst="rect">
            <a:avLst/>
          </a:prstGeom>
        </p:spPr>
        <p:txBody>
          <a:bodyPr lIns="0" tIns="0" rIns="0" bIns="0" anchor="b"/>
          <a:lstStyle/>
          <a:p>
            <a:r>
              <a:rPr lang="es-AR" sz="1400" b="0" strike="noStrike" spc="-1">
                <a:latin typeface="Times New Roman"/>
              </a:rPr>
              <a:t> </a:t>
            </a:r>
          </a:p>
        </p:txBody>
      </p:sp>
      <p:sp>
        <p:nvSpPr>
          <p:cNvPr id="43" name="PlaceHolder 6"/>
          <p:cNvSpPr>
            <a:spLocks noGrp="1"/>
          </p:cNvSpPr>
          <p:nvPr>
            <p:ph type="sldNum"/>
          </p:nvPr>
        </p:nvSpPr>
        <p:spPr>
          <a:xfrm>
            <a:off x="4399200" y="9555480"/>
            <a:ext cx="3372840" cy="502560"/>
          </a:xfrm>
          <a:prstGeom prst="rect">
            <a:avLst/>
          </a:prstGeom>
        </p:spPr>
        <p:txBody>
          <a:bodyPr lIns="0" tIns="0" rIns="0" bIns="0" anchor="b"/>
          <a:lstStyle/>
          <a:p>
            <a:pPr algn="r"/>
            <a:fld id="{08EE948F-0196-4385-9696-C00B0BBDDD8E}" type="slidenum">
              <a:rPr lang="es-AR" sz="1400" b="0" strike="noStrike" spc="-1">
                <a:latin typeface="Times New Roman"/>
              </a:rPr>
              <a:t>‹Nº›</a:t>
            </a:fld>
            <a:endParaRPr lang="es-A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stomShape 1"/>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720FF1E-EB79-46B8-9849-8A7A8981D369}" type="slidenum">
              <a:rPr lang="es-AR" sz="1200" b="1" strike="noStrike" spc="-1">
                <a:solidFill>
                  <a:srgbClr val="000000"/>
                </a:solidFill>
                <a:latin typeface="Times New Roman"/>
              </a:rPr>
              <a:t>24</a:t>
            </a:fld>
            <a:endParaRPr lang="es-AR" sz="1200" b="0" strike="noStrike" spc="-1">
              <a:latin typeface="Arial"/>
            </a:endParaRPr>
          </a:p>
        </p:txBody>
      </p:sp>
      <p:sp>
        <p:nvSpPr>
          <p:cNvPr id="71" name="PlaceHolder 2"/>
          <p:cNvSpPr>
            <a:spLocks noGrp="1" noRot="1" noChangeAspect="1"/>
          </p:cNvSpPr>
          <p:nvPr>
            <p:ph type="sldImg"/>
          </p:nvPr>
        </p:nvSpPr>
        <p:spPr>
          <a:xfrm>
            <a:off x="685800" y="1143000"/>
            <a:ext cx="5485680" cy="3085560"/>
          </a:xfrm>
          <a:prstGeom prst="rect">
            <a:avLst/>
          </a:prstGeom>
        </p:spPr>
      </p:sp>
      <p:sp>
        <p:nvSpPr>
          <p:cNvPr id="72" name="PlaceHolder 3"/>
          <p:cNvSpPr>
            <a:spLocks noGrp="1"/>
          </p:cNvSpPr>
          <p:nvPr>
            <p:ph type="body"/>
          </p:nvPr>
        </p:nvSpPr>
        <p:spPr>
          <a:xfrm>
            <a:off x="685800" y="4400640"/>
            <a:ext cx="5485680" cy="3599640"/>
          </a:xfrm>
          <a:prstGeom prst="rect">
            <a:avLst/>
          </a:prstGeom>
        </p:spPr>
        <p:txBody>
          <a:bodyPr lIns="0" tIns="0" rIns="0" bIns="0"/>
          <a:lstStyle/>
          <a:p>
            <a:endParaRPr lang="es-AR"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AR"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AR"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AR"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AR"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AR"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AR"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AR"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AR"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AR"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AR"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AR"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AR"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AR"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AR"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AR"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AR"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s-AR"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AR"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AR" sz="2800" b="0" strike="noStrike" spc="-1">
                <a:latin typeface="Arial"/>
              </a:rPr>
              <a:t>Second Outline Level</a:t>
            </a:r>
          </a:p>
          <a:p>
            <a:pPr marL="1296000" lvl="2" indent="-288000">
              <a:spcBef>
                <a:spcPts val="850"/>
              </a:spcBef>
              <a:buClr>
                <a:srgbClr val="000000"/>
              </a:buClr>
              <a:buSzPct val="45000"/>
              <a:buFont typeface="Wingdings" charset="2"/>
              <a:buChar char=""/>
            </a:pPr>
            <a:r>
              <a:rPr lang="es-AR" sz="2400" b="0" strike="noStrike" spc="-1">
                <a:latin typeface="Arial"/>
              </a:rPr>
              <a:t>Third Outline Level</a:t>
            </a:r>
          </a:p>
          <a:p>
            <a:pPr marL="1728000" lvl="3" indent="-216000">
              <a:spcBef>
                <a:spcPts val="567"/>
              </a:spcBef>
              <a:buClr>
                <a:srgbClr val="000000"/>
              </a:buClr>
              <a:buSzPct val="75000"/>
              <a:buFont typeface="Symbol" charset="2"/>
              <a:buChar char=""/>
            </a:pPr>
            <a:r>
              <a:rPr lang="es-AR" sz="2000" b="0" strike="noStrike" spc="-1">
                <a:latin typeface="Arial"/>
              </a:rPr>
              <a:t>Fourth Outline Level</a:t>
            </a:r>
          </a:p>
          <a:p>
            <a:pPr marL="2160000" lvl="4" indent="-216000">
              <a:spcBef>
                <a:spcPts val="283"/>
              </a:spcBef>
              <a:buClr>
                <a:srgbClr val="000000"/>
              </a:buClr>
              <a:buSzPct val="45000"/>
              <a:buFont typeface="Wingdings" charset="2"/>
              <a:buChar char=""/>
            </a:pPr>
            <a:r>
              <a:rPr lang="es-AR" sz="2000" b="0" strike="noStrike" spc="-1">
                <a:latin typeface="Arial"/>
              </a:rPr>
              <a:t>Fifth Outline Level</a:t>
            </a:r>
          </a:p>
          <a:p>
            <a:pPr marL="2592000" lvl="5" indent="-216000">
              <a:spcBef>
                <a:spcPts val="283"/>
              </a:spcBef>
              <a:buClr>
                <a:srgbClr val="000000"/>
              </a:buClr>
              <a:buSzPct val="45000"/>
              <a:buFont typeface="Wingdings" charset="2"/>
              <a:buChar char=""/>
            </a:pPr>
            <a:r>
              <a:rPr lang="es-AR" sz="2000" b="0" strike="noStrike" spc="-1">
                <a:latin typeface="Arial"/>
              </a:rPr>
              <a:t>Sixth Outline Level</a:t>
            </a:r>
          </a:p>
          <a:p>
            <a:pPr marL="3024000" lvl="6" indent="-216000">
              <a:spcBef>
                <a:spcPts val="283"/>
              </a:spcBef>
              <a:buClr>
                <a:srgbClr val="000000"/>
              </a:buClr>
              <a:buSzPct val="45000"/>
              <a:buFont typeface="Wingdings" charset="2"/>
              <a:buChar char=""/>
            </a:pPr>
            <a:r>
              <a:rPr lang="es-AR"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0"/>
            <a:ext cx="12191400" cy="685728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45" name="CustomShape 2"/>
          <p:cNvSpPr/>
          <p:nvPr/>
        </p:nvSpPr>
        <p:spPr>
          <a:xfrm>
            <a:off x="563040" y="1259280"/>
            <a:ext cx="11064960" cy="4296240"/>
          </a:xfrm>
          <a:prstGeom prst="rect">
            <a:avLst/>
          </a:prstGeom>
          <a:noFill/>
          <a:ln w="7632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3600" b="1" i="1" strike="noStrike" spc="-1" dirty="0">
                <a:solidFill>
                  <a:srgbClr val="FFFF00"/>
                </a:solidFill>
                <a:latin typeface="Arial Narrow" panose="020B0606020202030204" pitchFamily="34" charset="0"/>
                <a:ea typeface="DejaVu Sans"/>
              </a:rPr>
              <a:t> </a:t>
            </a:r>
            <a:r>
              <a:rPr lang="es-AR" sz="3600" b="1" strike="noStrike" spc="-1" dirty="0">
                <a:solidFill>
                  <a:srgbClr val="FFFF00"/>
                </a:solidFill>
                <a:latin typeface="Arial Narrow" panose="020B0606020202030204" pitchFamily="34" charset="0"/>
                <a:ea typeface="DejaVu Sans"/>
              </a:rPr>
              <a:t>“PERSPECTIVA  AGROCLIMÁTICA  PARA EL OTOÑO 2019  EN LA PROVINCIA DE CORRIENTES</a:t>
            </a:r>
            <a:endParaRPr lang="es-AR" sz="3600" b="1" strike="noStrike" spc="-1" dirty="0">
              <a:latin typeface="Arial Narrow" panose="020B0606020202030204" pitchFamily="34" charset="0"/>
            </a:endParaRPr>
          </a:p>
          <a:p>
            <a:pPr algn="ctr">
              <a:lnSpc>
                <a:spcPct val="100000"/>
              </a:lnSpc>
            </a:pPr>
            <a:endParaRPr lang="es-AR" sz="3600" b="1" strike="noStrike" spc="-1" dirty="0">
              <a:latin typeface="Arial Narrow" panose="020B0606020202030204" pitchFamily="34" charset="0"/>
            </a:endParaRPr>
          </a:p>
          <a:p>
            <a:pPr algn="ctr">
              <a:lnSpc>
                <a:spcPct val="100000"/>
              </a:lnSpc>
            </a:pPr>
            <a:r>
              <a:rPr lang="es-AR" sz="3600" b="1" strike="noStrike" spc="-1" dirty="0">
                <a:solidFill>
                  <a:srgbClr val="FFFF00"/>
                </a:solidFill>
                <a:latin typeface="Arial Narrow" panose="020B0606020202030204" pitchFamily="34" charset="0"/>
                <a:ea typeface="DejaVu Sans"/>
              </a:rPr>
              <a:t>Ing Agr Eduardo M. Sierra</a:t>
            </a:r>
            <a:endParaRPr lang="es-AR" sz="3600" b="1" strike="noStrike" spc="-1" dirty="0">
              <a:latin typeface="Arial Narrow" panose="020B0606020202030204" pitchFamily="34" charset="0"/>
            </a:endParaRPr>
          </a:p>
          <a:p>
            <a:pPr algn="ctr">
              <a:lnSpc>
                <a:spcPct val="100000"/>
              </a:lnSpc>
            </a:pPr>
            <a:r>
              <a:rPr lang="es-AR" sz="3600" b="1" strike="noStrike" spc="-1" dirty="0">
                <a:solidFill>
                  <a:srgbClr val="FFFF00"/>
                </a:solidFill>
                <a:latin typeface="Arial Narrow" panose="020B0606020202030204" pitchFamily="34" charset="0"/>
                <a:ea typeface="DejaVu Sans"/>
              </a:rPr>
              <a:t>Especialista en Agroclimatología</a:t>
            </a:r>
            <a:endParaRPr lang="es-AR" sz="3600" b="1" strike="noStrike" spc="-1" dirty="0">
              <a:latin typeface="Arial Narrow" panose="020B0606020202030204" pitchFamily="34" charset="0"/>
            </a:endParaRPr>
          </a:p>
          <a:p>
            <a:pPr algn="ctr">
              <a:lnSpc>
                <a:spcPct val="100000"/>
              </a:lnSpc>
            </a:pPr>
            <a:endParaRPr lang="es-AR" sz="3600" b="1" strike="noStrike" spc="-1" dirty="0">
              <a:latin typeface="Arial Narrow" panose="020B0606020202030204" pitchFamily="34" charset="0"/>
            </a:endParaRPr>
          </a:p>
          <a:p>
            <a:pPr algn="ctr">
              <a:lnSpc>
                <a:spcPct val="100000"/>
              </a:lnSpc>
            </a:pPr>
            <a:r>
              <a:rPr lang="es-AR" sz="3600" b="1" strike="noStrike" spc="-1" dirty="0">
                <a:solidFill>
                  <a:srgbClr val="FFFF00"/>
                </a:solidFill>
                <a:latin typeface="Arial Narrow" panose="020B0606020202030204" pitchFamily="34" charset="0"/>
                <a:ea typeface="DejaVu Sans"/>
              </a:rPr>
              <a:t>4 de Abril de 2019</a:t>
            </a:r>
            <a:endParaRPr lang="es-AR" sz="3600" b="1" strike="noStrike" spc="-1" dirty="0">
              <a:latin typeface="Arial Narrow" panose="020B0606020202030204" pitchFamily="34" charset="0"/>
            </a:endParaRPr>
          </a:p>
          <a:p>
            <a:pPr algn="ctr">
              <a:lnSpc>
                <a:spcPct val="100000"/>
              </a:lnSpc>
            </a:pPr>
            <a:endParaRPr lang="es-AR" sz="36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n 52"/>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n 53"/>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n 54"/>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n 55"/>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0" y="0"/>
            <a:ext cx="12191400" cy="685728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58" name="CustomShape 2"/>
          <p:cNvSpPr/>
          <p:nvPr/>
        </p:nvSpPr>
        <p:spPr>
          <a:xfrm>
            <a:off x="403532" y="290963"/>
            <a:ext cx="11064960" cy="1552320"/>
          </a:xfrm>
          <a:prstGeom prst="rect">
            <a:avLst/>
          </a:prstGeom>
          <a:noFill/>
          <a:ln w="7632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2400" b="0" strike="noStrike" spc="-1" dirty="0">
                <a:solidFill>
                  <a:srgbClr val="FFFF00"/>
                </a:solidFill>
                <a:latin typeface="Arial Narrow"/>
                <a:ea typeface="DejaVu Sans"/>
              </a:rPr>
              <a:t>SEGUNDA ETAPA: 12 AL 19  DE ABRIL DE 2019</a:t>
            </a:r>
            <a:endParaRPr lang="es-AR" sz="2400" b="0" strike="noStrike" spc="-1" dirty="0">
              <a:latin typeface="Arial"/>
            </a:endParaRPr>
          </a:p>
          <a:p>
            <a:pPr algn="just">
              <a:lnSpc>
                <a:spcPct val="100000"/>
              </a:lnSpc>
            </a:pPr>
            <a:endParaRPr lang="es-AR" sz="2400" b="0" strike="noStrike" spc="-1" dirty="0">
              <a:latin typeface="Arial"/>
            </a:endParaRPr>
          </a:p>
          <a:p>
            <a:pPr algn="just">
              <a:lnSpc>
                <a:spcPct val="100000"/>
              </a:lnSpc>
            </a:pPr>
            <a:r>
              <a:rPr lang="es-AR" sz="2400" spc="-1" dirty="0">
                <a:solidFill>
                  <a:srgbClr val="FFFF00"/>
                </a:solidFill>
                <a:latin typeface="Arial Narrow"/>
              </a:rPr>
              <a:t>Durante la mayor parte de la primera etapa de la perspectiva predominarán vientos variables, produciendo tiempo moderadamente cálido y con precipitaciones escasas.</a:t>
            </a:r>
          </a:p>
          <a:p>
            <a:pPr algn="just">
              <a:lnSpc>
                <a:spcPct val="100000"/>
              </a:lnSpc>
            </a:pPr>
            <a:endParaRPr lang="es-AR" sz="2400" b="0" strike="noStrike" spc="-1" dirty="0">
              <a:solidFill>
                <a:srgbClr val="FFFF00"/>
              </a:solidFill>
              <a:latin typeface="Arial Narrow"/>
            </a:endParaRPr>
          </a:p>
          <a:p>
            <a:pPr algn="just">
              <a:lnSpc>
                <a:spcPct val="100000"/>
              </a:lnSpc>
            </a:pPr>
            <a:r>
              <a:rPr lang="es-AR" sz="2400" spc="-1" dirty="0">
                <a:solidFill>
                  <a:srgbClr val="FFFF00"/>
                </a:solidFill>
                <a:latin typeface="Arial Narrow"/>
              </a:rPr>
              <a:t>El Domingo de Ramos observará vientos del Este, con temperaturas moderadas y precipitaciones escasas. Desde el Lunes hasta el Jueves Santo seguirán condiciones con temperaturas moderadas y pocas precipitaciones.</a:t>
            </a:r>
          </a:p>
          <a:p>
            <a:pPr algn="just">
              <a:lnSpc>
                <a:spcPct val="100000"/>
              </a:lnSpc>
            </a:pPr>
            <a:endParaRPr lang="es-AR" sz="2400" b="0" strike="noStrike" spc="-1" dirty="0">
              <a:solidFill>
                <a:srgbClr val="FFFF00"/>
              </a:solidFill>
              <a:latin typeface="Arial Narrow"/>
            </a:endParaRPr>
          </a:p>
          <a:p>
            <a:pPr algn="just">
              <a:lnSpc>
                <a:spcPct val="100000"/>
              </a:lnSpc>
            </a:pPr>
            <a:r>
              <a:rPr lang="es-AR" sz="2400" spc="-1" dirty="0">
                <a:solidFill>
                  <a:srgbClr val="FFFF00"/>
                </a:solidFill>
                <a:latin typeface="Arial Narrow"/>
              </a:rPr>
              <a:t>El Viernes Santo comenzarán a producirse precipitaciones de frente caliente, es decir sin que baje la temperatura, que podría prolongarse hasta el Domingo de Pascua.</a:t>
            </a:r>
          </a:p>
          <a:p>
            <a:pPr algn="just">
              <a:lnSpc>
                <a:spcPct val="100000"/>
              </a:lnSpc>
            </a:pPr>
            <a:endParaRPr lang="es-AR" sz="2400" b="0" strike="noStrike" spc="-1" dirty="0">
              <a:solidFill>
                <a:srgbClr val="FFFF00"/>
              </a:solidFill>
              <a:latin typeface="Arial Narrow"/>
            </a:endParaRPr>
          </a:p>
          <a:p>
            <a:pPr algn="just">
              <a:lnSpc>
                <a:spcPct val="100000"/>
              </a:lnSpc>
            </a:pPr>
            <a:r>
              <a:rPr lang="es-AR" sz="2400" spc="-1" dirty="0">
                <a:solidFill>
                  <a:srgbClr val="FFFF00"/>
                </a:solidFill>
                <a:latin typeface="Arial Narrow"/>
              </a:rPr>
              <a:t>Existe un moderado riesgo de que, el paso de un frente de tormenta pudiera producir fenómenos intensos en los días finales de la Semana Santa, pero por el momento no es posible asegurarlo ni descartarlo.</a:t>
            </a:r>
          </a:p>
          <a:p>
            <a:pPr algn="just">
              <a:lnSpc>
                <a:spcPct val="100000"/>
              </a:lnSpc>
            </a:pPr>
            <a:endParaRPr lang="es-AR" sz="2400" b="0" strike="noStrike" spc="-1" dirty="0">
              <a:solidFill>
                <a:srgbClr val="FFFF00"/>
              </a:solidFill>
              <a:latin typeface="Arial Narrow"/>
            </a:endParaRPr>
          </a:p>
          <a:p>
            <a:pPr algn="just">
              <a:lnSpc>
                <a:spcPct val="100000"/>
              </a:lnSpc>
            </a:pPr>
            <a:r>
              <a:rPr lang="es-AR" sz="2400" spc="-1" dirty="0">
                <a:solidFill>
                  <a:srgbClr val="FFFF00"/>
                </a:solidFill>
                <a:latin typeface="Arial Narrow"/>
              </a:rPr>
              <a:t>Lo que suceda en dicho lapso será indicativo de lo que puede esperarse </a:t>
            </a:r>
            <a:r>
              <a:rPr lang="es-AR" sz="2400" spc="-1">
                <a:solidFill>
                  <a:srgbClr val="FFFF00"/>
                </a:solidFill>
                <a:latin typeface="Arial Narrow"/>
              </a:rPr>
              <a:t>más adelante.</a:t>
            </a:r>
            <a:endParaRPr lang="es-AR"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n 58"/>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en 59"/>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n 60"/>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n 61"/>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n 62"/>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stomShape 1"/>
          <p:cNvSpPr/>
          <p:nvPr/>
        </p:nvSpPr>
        <p:spPr>
          <a:xfrm>
            <a:off x="0" y="0"/>
            <a:ext cx="12191400" cy="685728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47" name="CustomShape 2"/>
          <p:cNvSpPr/>
          <p:nvPr/>
        </p:nvSpPr>
        <p:spPr>
          <a:xfrm>
            <a:off x="563220" y="665779"/>
            <a:ext cx="11064960" cy="3686040"/>
          </a:xfrm>
          <a:prstGeom prst="rect">
            <a:avLst/>
          </a:prstGeom>
          <a:noFill/>
          <a:ln w="7632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2400" b="0" strike="noStrike" spc="-1" dirty="0">
                <a:solidFill>
                  <a:srgbClr val="FFFF00"/>
                </a:solidFill>
                <a:latin typeface="Arial Narrow"/>
                <a:ea typeface="DejaVu Sans"/>
              </a:rPr>
              <a:t>EVOLUCIÓN DE LAS PRECIPITACIONES</a:t>
            </a:r>
            <a:endParaRPr lang="es-AR" sz="2400" b="0" strike="noStrike" spc="-1" dirty="0">
              <a:latin typeface="Arial"/>
            </a:endParaRPr>
          </a:p>
          <a:p>
            <a:pPr algn="ctr">
              <a:lnSpc>
                <a:spcPct val="100000"/>
              </a:lnSpc>
            </a:pPr>
            <a:endParaRPr lang="es-AR" sz="2400" b="0" strike="noStrike" spc="-1" dirty="0">
              <a:latin typeface="Arial"/>
            </a:endParaRPr>
          </a:p>
          <a:p>
            <a:pPr algn="just">
              <a:lnSpc>
                <a:spcPct val="100000"/>
              </a:lnSpc>
            </a:pPr>
            <a:r>
              <a:rPr lang="es-AR" sz="2400" b="0" strike="noStrike" spc="-1" dirty="0">
                <a:solidFill>
                  <a:srgbClr val="FFFF00"/>
                </a:solidFill>
                <a:latin typeface="Arial Narrow"/>
                <a:ea typeface="DejaVu Sans"/>
              </a:rPr>
              <a:t>Durante los últimos días, las precipitaciones alcanzaron valores muy elevados sobre las Pcias de Santa Fe y el Chaco, donde causaron daños por exceso, pero no afectaron a la Pcia de Corrientes (Imagen izquierda en la diapositiva 3).</a:t>
            </a:r>
          </a:p>
          <a:p>
            <a:pPr algn="just">
              <a:lnSpc>
                <a:spcPct val="100000"/>
              </a:lnSpc>
            </a:pPr>
            <a:endParaRPr lang="es-AR" sz="2400" spc="-1" dirty="0">
              <a:solidFill>
                <a:srgbClr val="FFFF00"/>
              </a:solidFill>
              <a:latin typeface="Arial Narrow"/>
            </a:endParaRPr>
          </a:p>
          <a:p>
            <a:pPr algn="just">
              <a:lnSpc>
                <a:spcPct val="100000"/>
              </a:lnSpc>
            </a:pPr>
            <a:r>
              <a:rPr lang="es-AR" sz="2400" b="0" strike="noStrike" spc="-1" dirty="0">
                <a:solidFill>
                  <a:srgbClr val="FFFF00"/>
                </a:solidFill>
                <a:latin typeface="Arial Narrow"/>
              </a:rPr>
              <a:t>Si se consideran los últimos 30 días (imagen derecha en la diapositiva 3) puede observarse que las precipitaciones se mantuvieron en valores moderados, algo inferiores a lo normal para la época.</a:t>
            </a:r>
          </a:p>
          <a:p>
            <a:pPr algn="just">
              <a:lnSpc>
                <a:spcPct val="100000"/>
              </a:lnSpc>
            </a:pPr>
            <a:endParaRPr lang="es-AR" sz="2400" spc="-1" dirty="0">
              <a:solidFill>
                <a:srgbClr val="FFFF00"/>
              </a:solidFill>
              <a:latin typeface="Arial Narrow"/>
            </a:endParaRPr>
          </a:p>
          <a:p>
            <a:pPr algn="just">
              <a:lnSpc>
                <a:spcPct val="100000"/>
              </a:lnSpc>
            </a:pPr>
            <a:r>
              <a:rPr lang="es-AR" sz="2400" b="0" strike="noStrike" spc="-1" dirty="0">
                <a:solidFill>
                  <a:srgbClr val="FFFF00"/>
                </a:solidFill>
                <a:latin typeface="Arial Narrow"/>
              </a:rPr>
              <a:t>No obstante, para poder descartar el riesgo de fenómenos severos, todavía es necesario que transcurr</a:t>
            </a:r>
            <a:r>
              <a:rPr lang="es-AR" sz="2400" spc="-1" dirty="0">
                <a:solidFill>
                  <a:srgbClr val="FFFF00"/>
                </a:solidFill>
                <a:latin typeface="Arial Narrow"/>
              </a:rPr>
              <a:t>a la Semana Santa sin novedades y que, a principios de Mayo, se produzca una entrada puntual de la masa de aire polar, limpiando la atmósfera e iniciando un temporada otoño-invernal seca y fría.</a:t>
            </a:r>
            <a:endParaRPr lang="es-AR" sz="2400" b="0" strike="noStrike" spc="-1" dirty="0">
              <a:latin typeface="Arial"/>
            </a:endParaRPr>
          </a:p>
          <a:p>
            <a:pPr algn="just">
              <a:lnSpc>
                <a:spcPct val="100000"/>
              </a:lnSpc>
            </a:pPr>
            <a:endParaRPr lang="es-AR" sz="2400" b="0" strike="noStrike" spc="-1" dirty="0">
              <a:latin typeface="Arial"/>
            </a:endParaRPr>
          </a:p>
          <a:p>
            <a:pPr algn="just">
              <a:lnSpc>
                <a:spcPct val="100000"/>
              </a:lnSpc>
            </a:pPr>
            <a:endParaRPr lang="es-AR" sz="2400" b="0" strike="noStrike" spc="-1" dirty="0">
              <a:latin typeface="Arial"/>
            </a:endParaRPr>
          </a:p>
        </p:txBody>
      </p:sp>
    </p:spTree>
    <p:extLst>
      <p:ext uri="{BB962C8B-B14F-4D97-AF65-F5344CB8AC3E}">
        <p14:creationId xmlns:p14="http://schemas.microsoft.com/office/powerpoint/2010/main" val="40166501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n 63"/>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n 64"/>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n 65"/>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p:cNvPicPr/>
          <p:nvPr/>
        </p:nvPicPr>
        <p:blipFill>
          <a:blip r:embed="rId2"/>
          <a:stretch/>
        </p:blipFill>
        <p:spPr>
          <a:xfrm>
            <a:off x="1527120" y="-2520"/>
            <a:ext cx="9143280" cy="685764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0" y="0"/>
            <a:ext cx="12191400" cy="685728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69" name="CustomShape 2"/>
          <p:cNvSpPr/>
          <p:nvPr/>
        </p:nvSpPr>
        <p:spPr>
          <a:xfrm>
            <a:off x="1790640" y="1954080"/>
            <a:ext cx="8609760" cy="3381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700" b="1" strike="noStrike" spc="-1">
                <a:solidFill>
                  <a:srgbClr val="FFFF00"/>
                </a:solidFill>
                <a:latin typeface="Arial Narrow"/>
                <a:ea typeface="DejaVu Sans"/>
              </a:rPr>
              <a:t>MUCHAS GRACIAS</a:t>
            </a:r>
            <a:endParaRPr lang="es-AR" sz="2700" b="0" strike="noStrike" spc="-1">
              <a:latin typeface="Arial"/>
            </a:endParaRPr>
          </a:p>
          <a:p>
            <a:pPr>
              <a:lnSpc>
                <a:spcPct val="100000"/>
              </a:lnSpc>
            </a:pPr>
            <a:endParaRPr lang="es-AR" sz="2700" b="0" strike="noStrike" spc="-1">
              <a:latin typeface="Arial"/>
            </a:endParaRPr>
          </a:p>
          <a:p>
            <a:pPr>
              <a:lnSpc>
                <a:spcPct val="100000"/>
              </a:lnSpc>
            </a:pPr>
            <a:endParaRPr lang="es-AR" sz="2700" b="0" strike="noStrike" spc="-1">
              <a:latin typeface="Arial"/>
            </a:endParaRPr>
          </a:p>
          <a:p>
            <a:pPr algn="ctr">
              <a:lnSpc>
                <a:spcPct val="100000"/>
              </a:lnSpc>
            </a:pPr>
            <a:r>
              <a:rPr lang="es-AR" sz="2700" b="1" strike="noStrike" spc="-1">
                <a:solidFill>
                  <a:srgbClr val="FFFF00"/>
                </a:solidFill>
                <a:latin typeface="Arial Narrow"/>
                <a:ea typeface="DejaVu Sans"/>
              </a:rPr>
              <a:t>       POR SU ATENCION</a:t>
            </a:r>
            <a:endParaRPr lang="es-AR" sz="2700" b="0" strike="noStrike" spc="-1">
              <a:latin typeface="Arial"/>
            </a:endParaRPr>
          </a:p>
          <a:p>
            <a:pPr algn="ctr">
              <a:lnSpc>
                <a:spcPct val="100000"/>
              </a:lnSpc>
            </a:pPr>
            <a:endParaRPr lang="es-AR" sz="2700" b="0" strike="noStrike" spc="-1">
              <a:latin typeface="Arial"/>
            </a:endParaRPr>
          </a:p>
          <a:p>
            <a:pPr algn="ctr">
              <a:lnSpc>
                <a:spcPct val="100000"/>
              </a:lnSpc>
            </a:pPr>
            <a:endParaRPr lang="es-AR" sz="2700" b="0" strike="noStrike" spc="-1">
              <a:latin typeface="Arial"/>
            </a:endParaRPr>
          </a:p>
          <a:p>
            <a:pPr algn="r">
              <a:lnSpc>
                <a:spcPct val="100000"/>
              </a:lnSpc>
            </a:pPr>
            <a:endParaRPr lang="es-AR" sz="2700" b="0" strike="noStrike" spc="-1">
              <a:latin typeface="Arial"/>
            </a:endParaRPr>
          </a:p>
          <a:p>
            <a:pPr algn="r">
              <a:lnSpc>
                <a:spcPct val="100000"/>
              </a:lnSpc>
            </a:pPr>
            <a:r>
              <a:rPr lang="es-AR" sz="2700" b="1" strike="noStrike" spc="-1">
                <a:solidFill>
                  <a:srgbClr val="FFFF00"/>
                </a:solidFill>
                <a:latin typeface="Arial Narrow"/>
                <a:ea typeface="DejaVu Sans"/>
              </a:rPr>
              <a:t>edmasi@fibertel.com.ar</a:t>
            </a:r>
            <a:endParaRPr lang="es-AR" sz="27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BD5832C-25CE-443F-9896-121F6A1208E0}"/>
              </a:ext>
            </a:extLst>
          </p:cNvPr>
          <p:cNvPicPr>
            <a:picLocks noChangeAspect="1"/>
          </p:cNvPicPr>
          <p:nvPr/>
        </p:nvPicPr>
        <p:blipFill>
          <a:blip r:embed="rId2"/>
          <a:stretch>
            <a:fillRect/>
          </a:stretch>
        </p:blipFill>
        <p:spPr>
          <a:xfrm>
            <a:off x="734157" y="1493006"/>
            <a:ext cx="4533900" cy="4181475"/>
          </a:xfrm>
          <a:prstGeom prst="rect">
            <a:avLst/>
          </a:prstGeom>
        </p:spPr>
      </p:pic>
      <p:pic>
        <p:nvPicPr>
          <p:cNvPr id="5" name="Imagen 4">
            <a:extLst>
              <a:ext uri="{FF2B5EF4-FFF2-40B4-BE49-F238E27FC236}">
                <a16:creationId xmlns:a16="http://schemas.microsoft.com/office/drawing/2014/main" id="{68758030-AB1B-4ED3-99FD-00145FD32D2B}"/>
              </a:ext>
            </a:extLst>
          </p:cNvPr>
          <p:cNvPicPr>
            <a:picLocks noChangeAspect="1"/>
          </p:cNvPicPr>
          <p:nvPr/>
        </p:nvPicPr>
        <p:blipFill>
          <a:blip r:embed="rId3"/>
          <a:stretch>
            <a:fillRect/>
          </a:stretch>
        </p:blipFill>
        <p:spPr>
          <a:xfrm>
            <a:off x="6281810" y="1619616"/>
            <a:ext cx="4495800" cy="4181475"/>
          </a:xfrm>
          <a:prstGeom prst="rect">
            <a:avLst/>
          </a:prstGeom>
        </p:spPr>
      </p:pic>
    </p:spTree>
    <p:extLst>
      <p:ext uri="{BB962C8B-B14F-4D97-AF65-F5344CB8AC3E}">
        <p14:creationId xmlns:p14="http://schemas.microsoft.com/office/powerpoint/2010/main" val="261495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stomShape 1"/>
          <p:cNvSpPr/>
          <p:nvPr/>
        </p:nvSpPr>
        <p:spPr>
          <a:xfrm>
            <a:off x="0" y="0"/>
            <a:ext cx="12191400" cy="685728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47" name="CustomShape 2"/>
          <p:cNvSpPr/>
          <p:nvPr/>
        </p:nvSpPr>
        <p:spPr>
          <a:xfrm>
            <a:off x="404280" y="1144080"/>
            <a:ext cx="11064960" cy="3686040"/>
          </a:xfrm>
          <a:prstGeom prst="rect">
            <a:avLst/>
          </a:prstGeom>
          <a:noFill/>
          <a:ln w="7632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2400" b="0" strike="noStrike" spc="-1" dirty="0">
                <a:solidFill>
                  <a:srgbClr val="FFFF00"/>
                </a:solidFill>
                <a:latin typeface="Arial Narrow"/>
                <a:ea typeface="DejaVu Sans"/>
              </a:rPr>
              <a:t>PRIMERA ETAPA: 4 AL 11 DE ABRIL</a:t>
            </a:r>
            <a:endParaRPr lang="es-AR" sz="2400" b="0" strike="noStrike" spc="-1" dirty="0">
              <a:latin typeface="Arial"/>
            </a:endParaRPr>
          </a:p>
          <a:p>
            <a:pPr algn="ctr">
              <a:lnSpc>
                <a:spcPct val="100000"/>
              </a:lnSpc>
            </a:pPr>
            <a:endParaRPr lang="es-AR" sz="2400" b="0" strike="noStrike" spc="-1" dirty="0">
              <a:latin typeface="Arial"/>
            </a:endParaRPr>
          </a:p>
          <a:p>
            <a:pPr algn="just">
              <a:lnSpc>
                <a:spcPct val="100000"/>
              </a:lnSpc>
            </a:pPr>
            <a:r>
              <a:rPr lang="es-AR" sz="2400" spc="-1" dirty="0">
                <a:solidFill>
                  <a:srgbClr val="FFFF00"/>
                </a:solidFill>
                <a:latin typeface="Arial Narrow"/>
              </a:rPr>
              <a:t>Se esperan algunas precipitaciones moderadas al inicio de la primera etapa de la perspectiva, luego de lo cual los registros se harán escasos.</a:t>
            </a:r>
          </a:p>
          <a:p>
            <a:pPr algn="just">
              <a:lnSpc>
                <a:spcPct val="100000"/>
              </a:lnSpc>
            </a:pPr>
            <a:endParaRPr lang="es-AR" sz="2400" spc="-1" dirty="0">
              <a:solidFill>
                <a:srgbClr val="FFFF00"/>
              </a:solidFill>
              <a:latin typeface="Arial Narrow"/>
            </a:endParaRPr>
          </a:p>
          <a:p>
            <a:pPr algn="just">
              <a:lnSpc>
                <a:spcPct val="100000"/>
              </a:lnSpc>
            </a:pPr>
            <a:r>
              <a:rPr lang="es-AR" sz="2400" spc="-1" dirty="0">
                <a:solidFill>
                  <a:srgbClr val="FFFF00"/>
                </a:solidFill>
                <a:latin typeface="Arial Narrow"/>
              </a:rPr>
              <a:t>Posteriormente se producirá la entrada de vientos del Sudeste, causando un descenso térmico, con los menores registros sobre el Domingo 7 y el Lunes 8, luego de lo cual los vientos rotarán al Norte, incrementando moderadamente la temperatura.</a:t>
            </a:r>
          </a:p>
          <a:p>
            <a:pPr algn="just">
              <a:lnSpc>
                <a:spcPct val="100000"/>
              </a:lnSpc>
            </a:pPr>
            <a:endParaRPr lang="es-AR" sz="2400" b="0" strike="noStrike" spc="-1" dirty="0">
              <a:solidFill>
                <a:srgbClr val="FFFF00"/>
              </a:solidFill>
              <a:latin typeface="Arial Narrow"/>
            </a:endParaRPr>
          </a:p>
          <a:p>
            <a:pPr algn="just">
              <a:lnSpc>
                <a:spcPct val="100000"/>
              </a:lnSpc>
            </a:pPr>
            <a:endParaRPr lang="es-AR"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n 48"/>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n 49"/>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n 50"/>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n 51"/>
          <p:cNvPicPr/>
          <p:nvPr/>
        </p:nvPicPr>
        <p:blipFill>
          <a:blip r:embed="rId2"/>
          <a:stretch/>
        </p:blipFill>
        <p:spPr>
          <a:xfrm>
            <a:off x="1527120" y="-2520"/>
            <a:ext cx="914328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13056</TotalTime>
  <Words>374</Words>
  <Application>Microsoft Office PowerPoint</Application>
  <PresentationFormat>Panorámica</PresentationFormat>
  <Paragraphs>38</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Arial Narrow</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Carlos Rocca</dc:creator>
  <dc:description/>
  <cp:lastModifiedBy>Eduardo Sierra</cp:lastModifiedBy>
  <cp:revision>571</cp:revision>
  <dcterms:created xsi:type="dcterms:W3CDTF">2015-12-31T21:39:55Z</dcterms:created>
  <dcterms:modified xsi:type="dcterms:W3CDTF">2019-04-04T13:45:03Z</dcterms:modified>
  <dc:language>es-AR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23</vt:i4>
  </property>
</Properties>
</file>