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9569" r:id="rId2"/>
    <p:sldId id="9501" r:id="rId3"/>
    <p:sldId id="9568" r:id="rId4"/>
    <p:sldId id="9330" r:id="rId5"/>
    <p:sldId id="9268" r:id="rId6"/>
    <p:sldId id="9270" r:id="rId7"/>
    <p:sldId id="9782" r:id="rId8"/>
    <p:sldId id="9331" r:id="rId9"/>
    <p:sldId id="9275" r:id="rId10"/>
    <p:sldId id="9278" r:id="rId11"/>
    <p:sldId id="9279" r:id="rId12"/>
    <p:sldId id="9864" r:id="rId13"/>
    <p:sldId id="9865" r:id="rId14"/>
    <p:sldId id="9833" r:id="rId15"/>
    <p:sldId id="9834" r:id="rId16"/>
    <p:sldId id="9835" r:id="rId17"/>
    <p:sldId id="9836" r:id="rId18"/>
    <p:sldId id="9837" r:id="rId19"/>
    <p:sldId id="9838" r:id="rId20"/>
    <p:sldId id="9829" r:id="rId21"/>
    <p:sldId id="9830" r:id="rId22"/>
    <p:sldId id="9832" r:id="rId23"/>
    <p:sldId id="9826" r:id="rId24"/>
    <p:sldId id="9280" r:id="rId25"/>
    <p:sldId id="9281" r:id="rId26"/>
    <p:sldId id="9283" r:id="rId27"/>
    <p:sldId id="9288" r:id="rId28"/>
    <p:sldId id="9289" r:id="rId29"/>
    <p:sldId id="9290" r:id="rId30"/>
    <p:sldId id="9291" r:id="rId31"/>
    <p:sldId id="9292" r:id="rId32"/>
    <p:sldId id="9498" r:id="rId33"/>
    <p:sldId id="9716" r:id="rId34"/>
    <p:sldId id="9824" r:id="rId35"/>
    <p:sldId id="9293" r:id="rId36"/>
    <p:sldId id="9616" r:id="rId37"/>
    <p:sldId id="9617" r:id="rId38"/>
    <p:sldId id="9839" r:id="rId39"/>
    <p:sldId id="9390" r:id="rId40"/>
    <p:sldId id="9840" r:id="rId41"/>
    <p:sldId id="9841" r:id="rId42"/>
    <p:sldId id="9842" r:id="rId43"/>
    <p:sldId id="9843" r:id="rId44"/>
    <p:sldId id="9844" r:id="rId45"/>
    <p:sldId id="9845" r:id="rId46"/>
    <p:sldId id="9663" r:id="rId47"/>
    <p:sldId id="9846" r:id="rId48"/>
    <p:sldId id="9847" r:id="rId49"/>
    <p:sldId id="9848" r:id="rId50"/>
    <p:sldId id="9849" r:id="rId51"/>
    <p:sldId id="9850" r:id="rId52"/>
    <p:sldId id="9851" r:id="rId53"/>
    <p:sldId id="9852" r:id="rId54"/>
    <p:sldId id="9853" r:id="rId55"/>
    <p:sldId id="9854" r:id="rId56"/>
    <p:sldId id="9855" r:id="rId57"/>
    <p:sldId id="9856" r:id="rId58"/>
    <p:sldId id="9857" r:id="rId59"/>
    <p:sldId id="9858" r:id="rId60"/>
    <p:sldId id="9859" r:id="rId61"/>
    <p:sldId id="9860" r:id="rId62"/>
    <p:sldId id="9861" r:id="rId63"/>
    <p:sldId id="9862" r:id="rId64"/>
    <p:sldId id="9863" r:id="rId65"/>
    <p:sldId id="8050" r:id="rId66"/>
  </p:sldIdLst>
  <p:sldSz cx="9144000" cy="6858000" type="letter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008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008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008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008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008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rgbClr val="008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rgbClr val="008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rgbClr val="008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rgbClr val="008000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900"/>
    <a:srgbClr val="FFFFFF"/>
    <a:srgbClr val="008000"/>
    <a:srgbClr val="F8F8F8"/>
    <a:srgbClr val="5DE97E"/>
    <a:srgbClr val="4C778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5" autoAdjust="0"/>
    <p:restoredTop sz="91513" autoAdjust="0"/>
  </p:normalViewPr>
  <p:slideViewPr>
    <p:cSldViewPr>
      <p:cViewPr varScale="1">
        <p:scale>
          <a:sx n="66" d="100"/>
          <a:sy n="66" d="100"/>
        </p:scale>
        <p:origin x="1218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AR" sz="1800" b="1" i="0" u="none" strike="noStrike" baseline="0">
                <a:solidFill>
                  <a:srgbClr val="000000"/>
                </a:solidFill>
                <a:latin typeface="Calibri"/>
              </a:rPr>
              <a:t>PRECIO SOJA CHICAGO  1982/83 - 2011/2012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AR" sz="1800" b="1" i="0" u="none" strike="noStrike" baseline="0">
                <a:solidFill>
                  <a:srgbClr val="000000"/>
                </a:solidFill>
                <a:latin typeface="Calibri"/>
              </a:rPr>
              <a:t>(U$S  Corrientes)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EVO!$B$39</c:f>
              <c:strCache>
                <c:ptCount val="1"/>
                <c:pt idx="0">
                  <c:v>AVERAGE</c:v>
                </c:pt>
              </c:strCache>
            </c:strRef>
          </c:tx>
          <c:spPr>
            <a:ln w="50800">
              <a:solidFill>
                <a:srgbClr val="006600"/>
              </a:solidFill>
            </a:ln>
          </c:spPr>
          <c:marker>
            <c:symbol val="diamond"/>
            <c:size val="12"/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cat>
            <c:strRef>
              <c:f>EVO!$C$38:$P$38</c:f>
              <c:strCache>
                <c:ptCount val="1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</c:v>
                </c:pt>
                <c:pt idx="13">
                  <c:v>MAY</c:v>
                </c:pt>
              </c:strCache>
            </c:strRef>
          </c:cat>
          <c:val>
            <c:numRef>
              <c:f>EVO!$C$39:$P$39</c:f>
              <c:numCache>
                <c:formatCode>#,##0.000_ ;[Red]\-#,##0.000\ </c:formatCode>
                <c:ptCount val="14"/>
                <c:pt idx="0">
                  <c:v>266.75100641411291</c:v>
                </c:pt>
                <c:pt idx="1">
                  <c:v>271.59209847137095</c:v>
                </c:pt>
                <c:pt idx="2">
                  <c:v>274.61290322580646</c:v>
                </c:pt>
                <c:pt idx="3">
                  <c:v>273.04447525604837</c:v>
                </c:pt>
                <c:pt idx="4">
                  <c:v>264.96143471774189</c:v>
                </c:pt>
                <c:pt idx="5">
                  <c:v>261.67423144354842</c:v>
                </c:pt>
                <c:pt idx="6">
                  <c:v>253.92598866129032</c:v>
                </c:pt>
                <c:pt idx="7">
                  <c:v>258.12414501895159</c:v>
                </c:pt>
                <c:pt idx="8">
                  <c:v>260.68830320161288</c:v>
                </c:pt>
                <c:pt idx="9">
                  <c:v>264.94570553467742</c:v>
                </c:pt>
                <c:pt idx="10">
                  <c:v>266.81741254274192</c:v>
                </c:pt>
                <c:pt idx="11">
                  <c:v>263.0740693583333</c:v>
                </c:pt>
                <c:pt idx="12">
                  <c:v>267.64270662791671</c:v>
                </c:pt>
                <c:pt idx="13">
                  <c:v>272.61183508708331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6B-4168-AC5D-BFE873F50211}"/>
            </c:ext>
          </c:extLst>
        </c:ser>
        <c:ser>
          <c:idx val="1"/>
          <c:order val="1"/>
          <c:tx>
            <c:strRef>
              <c:f>EVO!$B$40</c:f>
              <c:strCache>
                <c:ptCount val="1"/>
                <c:pt idx="0">
                  <c:v>"EL NIÑO"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triangle"/>
            <c:size val="12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EVO!$C$38:$P$38</c:f>
              <c:strCache>
                <c:ptCount val="1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</c:v>
                </c:pt>
                <c:pt idx="13">
                  <c:v>MAY</c:v>
                </c:pt>
              </c:strCache>
            </c:strRef>
          </c:cat>
          <c:val>
            <c:numRef>
              <c:f>EVO!$C$40:$P$40</c:f>
              <c:numCache>
                <c:formatCode>#,##0.000_ ;[Red]\-#,##0.000\ </c:formatCode>
                <c:ptCount val="14"/>
                <c:pt idx="0">
                  <c:v>244.68330246875001</c:v>
                </c:pt>
                <c:pt idx="1">
                  <c:v>253.9193815765625</c:v>
                </c:pt>
                <c:pt idx="2">
                  <c:v>254</c:v>
                </c:pt>
                <c:pt idx="3">
                  <c:v>243.1384683</c:v>
                </c:pt>
                <c:pt idx="4">
                  <c:v>237.86967262499999</c:v>
                </c:pt>
                <c:pt idx="5">
                  <c:v>226.46736253124999</c:v>
                </c:pt>
                <c:pt idx="6">
                  <c:v>224.375</c:v>
                </c:pt>
                <c:pt idx="7">
                  <c:v>236.2748043859375</c:v>
                </c:pt>
                <c:pt idx="8">
                  <c:v>235.26773415625001</c:v>
                </c:pt>
                <c:pt idx="9">
                  <c:v>234.1084224375</c:v>
                </c:pt>
                <c:pt idx="10">
                  <c:v>235.875</c:v>
                </c:pt>
                <c:pt idx="11">
                  <c:v>237.15276009375</c:v>
                </c:pt>
                <c:pt idx="12">
                  <c:v>240.79903691718749</c:v>
                </c:pt>
                <c:pt idx="13">
                  <c:v>245.25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6B-4168-AC5D-BFE873F50211}"/>
            </c:ext>
          </c:extLst>
        </c:ser>
        <c:ser>
          <c:idx val="2"/>
          <c:order val="2"/>
          <c:tx>
            <c:strRef>
              <c:f>EVO!$B$41</c:f>
              <c:strCache>
                <c:ptCount val="1"/>
                <c:pt idx="0">
                  <c:v>"LA NIÑA"</c:v>
                </c:pt>
              </c:strCache>
            </c:strRef>
          </c:tx>
          <c:spPr>
            <a:ln w="50800">
              <a:solidFill>
                <a:srgbClr val="000099"/>
              </a:solidFill>
            </a:ln>
          </c:spPr>
          <c:marker>
            <c:symbol val="circle"/>
            <c:size val="12"/>
            <c:spPr>
              <a:solidFill>
                <a:srgbClr val="000099"/>
              </a:solidFill>
              <a:ln>
                <a:solidFill>
                  <a:srgbClr val="000099"/>
                </a:solidFill>
              </a:ln>
            </c:spPr>
          </c:marker>
          <c:cat>
            <c:strRef>
              <c:f>EVO!$C$38:$P$38</c:f>
              <c:strCache>
                <c:ptCount val="1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  <c:pt idx="12">
                  <c:v>APRIL</c:v>
                </c:pt>
                <c:pt idx="13">
                  <c:v>MAY</c:v>
                </c:pt>
              </c:strCache>
            </c:strRef>
          </c:cat>
          <c:val>
            <c:numRef>
              <c:f>EVO!$C$41:$P$41</c:f>
              <c:numCache>
                <c:formatCode>#,##0.000_ ;[Red]\-#,##0.000\ </c:formatCode>
                <c:ptCount val="14"/>
                <c:pt idx="0">
                  <c:v>290.49037345875001</c:v>
                </c:pt>
                <c:pt idx="1">
                  <c:v>293.89999999999998</c:v>
                </c:pt>
                <c:pt idx="2">
                  <c:v>310.10000000000002</c:v>
                </c:pt>
                <c:pt idx="3">
                  <c:v>309.90105865125003</c:v>
                </c:pt>
                <c:pt idx="4">
                  <c:v>296</c:v>
                </c:pt>
                <c:pt idx="5">
                  <c:v>297.20155232500002</c:v>
                </c:pt>
                <c:pt idx="6">
                  <c:v>286.2</c:v>
                </c:pt>
                <c:pt idx="7">
                  <c:v>290.10000000000002</c:v>
                </c:pt>
                <c:pt idx="8">
                  <c:v>296.7</c:v>
                </c:pt>
                <c:pt idx="9">
                  <c:v>309.7</c:v>
                </c:pt>
                <c:pt idx="10">
                  <c:v>311.05559875500001</c:v>
                </c:pt>
                <c:pt idx="11">
                  <c:v>310.89999999999998</c:v>
                </c:pt>
                <c:pt idx="12">
                  <c:v>318.4977859</c:v>
                </c:pt>
                <c:pt idx="13">
                  <c:v>324.43550526125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6B-4168-AC5D-BFE873F50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9406288"/>
        <c:axId val="1"/>
      </c:lineChart>
      <c:catAx>
        <c:axId val="40940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 rot="540000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s-A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350"/>
          <c:min val="20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0_ ;[Red]\-#,##0.000\ 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s-AR"/>
          </a:p>
        </c:txPr>
        <c:crossAx val="409406288"/>
        <c:crosses val="autoZero"/>
        <c:crossBetween val="between"/>
        <c:majorUnit val="25"/>
      </c:valAx>
    </c:plotArea>
    <c:legend>
      <c:legendPos val="b"/>
      <c:overlay val="0"/>
      <c:txPr>
        <a:bodyPr/>
        <a:lstStyle/>
        <a:p>
          <a:pPr>
            <a:defRPr sz="1655" b="1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A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945F70-607C-4283-8631-BA1A3AACCCA5}" type="datetimeFigureOut">
              <a:rPr lang="es-MX"/>
              <a:pPr>
                <a:defRPr/>
              </a:pPr>
              <a:t>08/11/2016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6F5111-C8C6-401B-95E8-063D6659BFE3}" type="slidenum">
              <a:rPr lang="es-MX" altLang="es-AR"/>
              <a:pPr/>
              <a:t>‹Nº›</a:t>
            </a:fld>
            <a:endParaRPr lang="es-MX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5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5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C08F883-BF02-4A02-A613-243499E27848}" type="slidenum">
              <a:rPr lang="es-ES" altLang="es-AR"/>
              <a:pPr/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77072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077D7F-F7CF-4179-B483-5E352AB6D8C1}" type="slidenum">
              <a:rPr lang="es-ES" altLang="es-AR" sz="1200">
                <a:solidFill>
                  <a:schemeClr val="tx1"/>
                </a:solidFill>
              </a:rPr>
              <a:pPr eaLnBrk="1" hangingPunct="1"/>
              <a:t>2</a:t>
            </a:fld>
            <a:endParaRPr lang="es-ES" altLang="es-AR" sz="120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AR" dirty="0"/>
          </a:p>
        </p:txBody>
      </p:sp>
    </p:spTree>
    <p:extLst>
      <p:ext uri="{BB962C8B-B14F-4D97-AF65-F5344CB8AC3E}">
        <p14:creationId xmlns:p14="http://schemas.microsoft.com/office/powerpoint/2010/main" val="1116213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90749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92891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1A8C6F-ACC4-47FA-908E-4629C211DD10}" type="slidenum">
              <a:rPr lang="es-ES" altLang="es-AR" smtClean="0"/>
              <a:pPr>
                <a:spcBef>
                  <a:spcPct val="0"/>
                </a:spcBef>
              </a:pPr>
              <a:t>5</a:t>
            </a:fld>
            <a:endParaRPr lang="es-ES" altLang="es-AR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56305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5CEE2F-64E2-4165-9044-991F6990C7C6}" type="slidenum">
              <a:rPr lang="es-ES" altLang="es-AR" smtClean="0"/>
              <a:pPr>
                <a:spcBef>
                  <a:spcPct val="0"/>
                </a:spcBef>
              </a:pPr>
              <a:t>6</a:t>
            </a:fld>
            <a:endParaRPr lang="es-ES" altLang="es-A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208450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8F883-BF02-4A02-A613-243499E27848}" type="slidenum">
              <a:rPr lang="es-ES" altLang="es-AR" smtClean="0"/>
              <a:pPr/>
              <a:t>37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546480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CF8562-7D83-47C7-BCE6-FE08BC560AB6}" type="slidenum">
              <a:rPr lang="es-ES" altLang="es-AR" sz="1200">
                <a:solidFill>
                  <a:schemeClr val="tx1"/>
                </a:solidFill>
              </a:rPr>
              <a:pPr eaLnBrk="1" hangingPunct="1"/>
              <a:t>65</a:t>
            </a:fld>
            <a:endParaRPr lang="es-ES" altLang="es-AR" sz="1200">
              <a:solidFill>
                <a:schemeClr val="tx1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CF65A-C0DB-4956-9270-A0E8CF92B46D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96949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490F0-3A6D-4998-A987-B103490236F6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33558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8CCC8-A504-4458-ADEA-0D22B2588345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05214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049A0-90C8-4FCD-B8FC-2BB3E9545523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43766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8D345-D3E8-470B-A115-FA1FE8705DCE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66210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3ED1F-5ED9-4C11-BAFF-C3F2FC90560B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4510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D9C5B-0B94-4F8B-8FAD-86E0847BA576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70102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553CB-7A89-46CE-A27F-CFC997DE0276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49025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BDAE7-7374-428A-B5CE-B0FBB36949E9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79940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B551D-E2A9-4DCE-BF8E-016C0C2652EB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48537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72D6D-F219-44B1-8545-4E42B11B56C3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52338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F4AA129F-886E-42D5-91A5-79A91A534945}" type="slidenum">
              <a:rPr lang="es-ES" altLang="es-AR"/>
              <a:pPr/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68313" y="1268413"/>
            <a:ext cx="7772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just" eaLnBrk="0" hangingPunct="0">
              <a:buFontTx/>
              <a:buAutoNum type="alphaLcParenR"/>
              <a:defRPr/>
            </a:pPr>
            <a:endParaRPr lang="es-AR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marL="742950" indent="-742950" algn="just" eaLnBrk="0" hangingPunct="0">
              <a:buFontTx/>
              <a:buAutoNum type="alphaLcParenR"/>
              <a:defRPr/>
            </a:pPr>
            <a:endParaRPr lang="es-AR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marL="742950" indent="-742950" algn="just" eaLnBrk="0" hangingPunct="0">
              <a:buFontTx/>
              <a:buAutoNum type="alphaLcParenR"/>
              <a:defRPr/>
            </a:pPr>
            <a:endParaRPr lang="es-AR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marL="742950" indent="-742950" algn="ctr" eaLnBrk="0" hangingPunct="0">
              <a:defRPr/>
            </a:pPr>
            <a:r>
              <a:rPr lang="es-A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PERSPECTIVA  AGROCLIMÁTICA 2016/2017</a:t>
            </a:r>
          </a:p>
          <a:p>
            <a:pPr marL="742950" indent="-742950" algn="ctr" eaLnBrk="0" hangingPunct="0">
              <a:defRPr/>
            </a:pPr>
            <a:endParaRPr lang="es-AR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+mn-cs"/>
            </a:endParaRPr>
          </a:p>
          <a:p>
            <a:pPr marL="742950" indent="-742950" algn="ctr" eaLnBrk="0" hangingPunct="0">
              <a:defRPr/>
            </a:pPr>
            <a:r>
              <a:rPr lang="es-AR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Ing</a:t>
            </a:r>
            <a:r>
              <a:rPr lang="es-A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s-AR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Agr</a:t>
            </a:r>
            <a:r>
              <a:rPr lang="es-A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 Eduardo M. Sierra</a:t>
            </a:r>
          </a:p>
          <a:p>
            <a:pPr marL="742950" indent="-742950" algn="ctr" eaLnBrk="0" hangingPunct="0">
              <a:defRPr/>
            </a:pPr>
            <a:r>
              <a:rPr lang="es-A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Especialista en Agroclimatología</a:t>
            </a:r>
          </a:p>
          <a:p>
            <a:pPr marL="742950" indent="-742950" algn="ctr" eaLnBrk="0" hangingPunct="0">
              <a:defRPr/>
            </a:pPr>
            <a:endParaRPr lang="es-AR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+mn-cs"/>
            </a:endParaRPr>
          </a:p>
          <a:p>
            <a:pPr marL="742950" indent="-742950" algn="ctr" eaLnBrk="0" hangingPunct="0">
              <a:defRPr/>
            </a:pPr>
            <a:r>
              <a:rPr lang="es-A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CORRIENTES</a:t>
            </a:r>
          </a:p>
          <a:p>
            <a:pPr marL="742950" indent="-742950" algn="ctr" eaLnBrk="0" hangingPunct="0">
              <a:defRPr/>
            </a:pPr>
            <a:endParaRPr lang="es-AR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+mn-cs"/>
            </a:endParaRPr>
          </a:p>
          <a:p>
            <a:pPr marL="742950" indent="-742950" algn="ctr" eaLnBrk="0" hangingPunct="0">
              <a:defRPr/>
            </a:pPr>
            <a:r>
              <a:rPr lang="es-A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9 de Noviembre de 2016</a:t>
            </a:r>
          </a:p>
          <a:p>
            <a:pPr marL="742950" indent="-742950" algn="just" eaLnBrk="0" hangingPunct="0">
              <a:defRPr/>
            </a:pPr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57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0"/>
            <a:ext cx="4251325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2422525"/>
            <a:ext cx="425132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4694238"/>
            <a:ext cx="4252912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985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87" y="3429000"/>
            <a:ext cx="4572000" cy="3429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0"/>
            <a:ext cx="4572000" cy="3429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" y="3419270"/>
            <a:ext cx="4572000" cy="3429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1663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5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mn.gov.ar/hrpt/imagenes/lit1.jpg?_ga=1.9401459.717416614.14781859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0"/>
          <a:stretch/>
        </p:blipFill>
        <p:spPr bwMode="auto">
          <a:xfrm>
            <a:off x="2197172" y="0"/>
            <a:ext cx="5111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63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mn.gov.ar/hrpt/imagenes/lit1.jpg?_ga=1.9401459.717416614.14781859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0"/>
          <a:stretch/>
        </p:blipFill>
        <p:spPr bwMode="auto">
          <a:xfrm>
            <a:off x="2339752" y="18187"/>
            <a:ext cx="5111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700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1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31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84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8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3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2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istema-climat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843213" y="188913"/>
            <a:ext cx="3630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AR" sz="3200">
                <a:solidFill>
                  <a:srgbClr val="FF0000"/>
                </a:solidFill>
                <a:latin typeface="Arial Narrow" panose="020B0606020202030204" pitchFamily="34" charset="0"/>
              </a:rPr>
              <a:t>SISTEMA CLIM</a:t>
            </a:r>
            <a:r>
              <a:rPr lang="es-MX" altLang="es-AR" sz="320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ÁTICO</a:t>
            </a:r>
            <a:endParaRPr lang="es-ES" altLang="es-AR" sz="320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 descr="nso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430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32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n.gov.ar/hrpt/imagenes/li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0"/>
          <a:stretch/>
        </p:blipFill>
        <p:spPr bwMode="auto">
          <a:xfrm>
            <a:off x="332028" y="30885"/>
            <a:ext cx="8416436" cy="682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567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n.gov.ar/hrpt/imagenes/li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00"/>
          <a:stretch/>
        </p:blipFill>
        <p:spPr bwMode="auto">
          <a:xfrm>
            <a:off x="520342" y="0"/>
            <a:ext cx="7796074" cy="68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672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mn.gov.ar/hrpt/imagenes/ivnB.jpg?_ga=1.79307095.2101510590.14781868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0"/>
            <a:ext cx="7478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434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1 Imagen" descr="800px-How-wetlands-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"/>
            <a:ext cx="9144000" cy="601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310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2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91435" tIns="45717" rIns="91435" bIns="4571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AR" sz="160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5122" name="1 Título"/>
          <p:cNvSpPr>
            <a:spLocks noGrp="1"/>
          </p:cNvSpPr>
          <p:nvPr>
            <p:ph type="ctrTitle"/>
          </p:nvPr>
        </p:nvSpPr>
        <p:spPr>
          <a:xfrm>
            <a:off x="250825" y="1149350"/>
            <a:ext cx="8642350" cy="4656138"/>
          </a:xfrm>
        </p:spPr>
        <p:txBody>
          <a:bodyPr rtlCol="0">
            <a:normAutofit/>
          </a:bodyPr>
          <a:lstStyle/>
          <a:p>
            <a:pPr marL="514350" indent="-514350">
              <a:defRPr/>
            </a:pPr>
            <a:r>
              <a:rPr lang="es-AR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 CÓMO EVOLUCIONA EL SISTEMA CLIMÁTICO?!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95235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98" y="0"/>
            <a:ext cx="6643688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92" y="3501008"/>
            <a:ext cx="6643688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34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st recent drought sea surface temperature map, Aug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7844"/>
            <a:ext cx="6643688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4" y="3504009"/>
            <a:ext cx="6643688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273300"/>
            <a:ext cx="83978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1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3"/>
          <p:cNvCxnSpPr/>
          <p:nvPr/>
        </p:nvCxnSpPr>
        <p:spPr>
          <a:xfrm>
            <a:off x="1371600" y="2435225"/>
            <a:ext cx="6446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1371600" y="3627438"/>
            <a:ext cx="6446838" cy="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020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835025"/>
            <a:ext cx="91059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58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68313" y="1268413"/>
            <a:ext cx="7772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just" eaLnBrk="0" hangingPunct="0">
              <a:buFontTx/>
              <a:buAutoNum type="alphaLcParenR"/>
              <a:defRPr/>
            </a:pPr>
            <a:endParaRPr lang="es-AR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marL="742950" indent="-742950" algn="just" eaLnBrk="0" hangingPunct="0">
              <a:buFontTx/>
              <a:buAutoNum type="alphaLcParenR"/>
              <a:defRPr/>
            </a:pPr>
            <a:endParaRPr lang="es-AR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marL="742950" indent="-742950" algn="just" eaLnBrk="0" hangingPunct="0">
              <a:buFontTx/>
              <a:buAutoNum type="alphaLcParenR"/>
              <a:defRPr/>
            </a:pPr>
            <a:endParaRPr lang="es-AR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marL="742950" indent="-742950" algn="ctr" eaLnBrk="0" hangingPunct="0">
              <a:defRPr/>
            </a:pPr>
            <a:r>
              <a:rPr lang="es-A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EL ESCENARIO DE CAMBIO CLIMÁTICO</a:t>
            </a:r>
          </a:p>
          <a:p>
            <a:pPr marL="742950" indent="-742950" algn="just" eaLnBrk="0" hangingPunct="0">
              <a:defRPr/>
            </a:pPr>
            <a:endParaRPr lang="es-AR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+mn-cs"/>
            </a:endParaRPr>
          </a:p>
          <a:p>
            <a:pPr marL="457200" indent="-457200" algn="just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Fuerte incremento de la variabilidad climática en todas las variables atmosféricas. </a:t>
            </a:r>
          </a:p>
          <a:p>
            <a:pPr marL="457200" indent="-457200" algn="just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Precipitaciones de tipo tormenta severa con mucha irregularidad espacial, y riesgo de granizo, vientos y aguaceros torrenciales.</a:t>
            </a:r>
          </a:p>
          <a:p>
            <a:pPr marL="457200" indent="-457200" algn="just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Situaciones de bloqueo.</a:t>
            </a:r>
          </a:p>
          <a:p>
            <a:pPr marL="457200" indent="-457200" algn="just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Los “El Niño”  se volvieron muy erráticos.</a:t>
            </a:r>
          </a:p>
          <a:p>
            <a:pPr marL="457200" indent="-457200" algn="just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Las “La Niña” se volvieron muy secas.</a:t>
            </a:r>
          </a:p>
          <a:p>
            <a:pPr marL="457200" indent="-457200" algn="just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A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Régimen térmico riguroso. </a:t>
            </a:r>
          </a:p>
          <a:p>
            <a:pPr marL="742950" indent="-742950" algn="just" eaLnBrk="0" hangingPunct="0">
              <a:defRPr/>
            </a:pPr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539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rigin.cpc.ncep.noaa.gov/products/people/wwang/cfsv2fcst/imagesInd3/nino34M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0"/>
            <a:ext cx="8875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1371600" y="2435225"/>
            <a:ext cx="6446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/>
          <p:cNvCxnSpPr/>
          <p:nvPr/>
        </p:nvCxnSpPr>
        <p:spPr>
          <a:xfrm>
            <a:off x="1371600" y="3627438"/>
            <a:ext cx="6446838" cy="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742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NO3.4 SST plume graphs from POAMA forecasts, updated da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" y="836711"/>
            <a:ext cx="8994944" cy="514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77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http://www.smn.gov.ar/pronos/imagenes/temperatura_agua/160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8916"/>
            <a:ext cx="4032448" cy="67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smn.gov.ar/pronos/imagenes/temperatura_agua/1609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64" y="0"/>
            <a:ext cx="4047208" cy="673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23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n.gov.ar/pronos/imagenes/temperatura_agua/161001.jpg?_ga=1.195713897.491729175.1476971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111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mn.gov.ar/pronos/imagenes/temperatura_agua/1609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225"/>
            <a:ext cx="4047208" cy="673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532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n.gov.ar/pronos/imagenes/temperatura_agua/161002.jpg?_ga=1.248187907.544511362.14780834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71"/>
            <a:ext cx="4181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smn.gov.ar/pronos/imagenes/temperatura_agua/161001.jpg?_ga=1.195713897.491729175.1476971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71"/>
            <a:ext cx="4111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881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2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91435" tIns="45717" rIns="91435" bIns="4571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AR" sz="160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5122" name="1 Título"/>
          <p:cNvSpPr>
            <a:spLocks noGrp="1"/>
          </p:cNvSpPr>
          <p:nvPr>
            <p:ph type="ctrTitle"/>
          </p:nvPr>
        </p:nvSpPr>
        <p:spPr>
          <a:xfrm>
            <a:off x="250825" y="1149350"/>
            <a:ext cx="8642350" cy="4656138"/>
          </a:xfrm>
        </p:spPr>
        <p:txBody>
          <a:bodyPr rtlCol="0">
            <a:normAutofit/>
          </a:bodyPr>
          <a:lstStyle/>
          <a:p>
            <a:pPr marL="514350" indent="-514350">
              <a:defRPr/>
            </a:pPr>
            <a:r>
              <a:rPr lang="es-AR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 PANORAMA ESTACIONAL PARA LA CAMPAÑA 2016/2017?!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734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33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99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88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2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91435" tIns="45717" rIns="91435" bIns="4571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AR" sz="160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5122" name="1 Título"/>
          <p:cNvSpPr>
            <a:spLocks noGrp="1"/>
          </p:cNvSpPr>
          <p:nvPr>
            <p:ph type="ctrTitle"/>
          </p:nvPr>
        </p:nvSpPr>
        <p:spPr>
          <a:xfrm>
            <a:off x="250825" y="1149350"/>
            <a:ext cx="8642350" cy="4656138"/>
          </a:xfrm>
        </p:spPr>
        <p:txBody>
          <a:bodyPr rtlCol="0">
            <a:normAutofit/>
          </a:bodyPr>
          <a:lstStyle/>
          <a:p>
            <a:pPr marL="514350" indent="-514350">
              <a:defRPr/>
            </a:pPr>
            <a:r>
              <a:rPr lang="es-AR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 PERSPECTIVA REGIONAL  MENSUAL</a:t>
            </a:r>
            <a:br>
              <a:rPr lang="es-AR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s-AR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2016/2017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1754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68313" y="1268413"/>
            <a:ext cx="7772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 algn="just" eaLnBrk="0" hangingPunct="0">
              <a:buFontTx/>
              <a:buAutoNum type="alphaLcParenR"/>
              <a:defRPr/>
            </a:pPr>
            <a:endParaRPr lang="es-AR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marL="742950" indent="-742950" algn="just" eaLnBrk="0" hangingPunct="0">
              <a:buFontTx/>
              <a:buAutoNum type="alphaLcParenR"/>
              <a:defRPr/>
            </a:pPr>
            <a:endParaRPr lang="es-AR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marL="742950" indent="-742950" algn="just" eaLnBrk="0" hangingPunct="0">
              <a:buFontTx/>
              <a:buAutoNum type="alphaLcParenR"/>
              <a:defRPr/>
            </a:pPr>
            <a:endParaRPr lang="es-AR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marL="742950" indent="-742950" algn="ctr" eaLnBrk="0" hangingPunct="0">
              <a:defRPr/>
            </a:pPr>
            <a:r>
              <a:rPr lang="es-A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EL ENSO EN EL ESCENARIO</a:t>
            </a:r>
          </a:p>
          <a:p>
            <a:pPr marL="742950" indent="-742950" algn="ctr" eaLnBrk="0" hangingPunct="0">
              <a:defRPr/>
            </a:pPr>
            <a:r>
              <a:rPr lang="es-A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rPr>
              <a:t> DE CAMBIO CLIMÁTICO GLOBAL</a:t>
            </a:r>
          </a:p>
          <a:p>
            <a:pPr marL="742950" indent="-742950" algn="just" eaLnBrk="0" hangingPunct="0">
              <a:defRPr/>
            </a:pPr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504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61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3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85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48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217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971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2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91435" tIns="45717" rIns="91435" bIns="4571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AR" sz="160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5122" name="1 Título"/>
          <p:cNvSpPr>
            <a:spLocks noGrp="1"/>
          </p:cNvSpPr>
          <p:nvPr>
            <p:ph type="ctrTitle"/>
          </p:nvPr>
        </p:nvSpPr>
        <p:spPr>
          <a:xfrm>
            <a:off x="250825" y="908720"/>
            <a:ext cx="8642350" cy="4656138"/>
          </a:xfrm>
        </p:spPr>
        <p:txBody>
          <a:bodyPr rtlCol="0">
            <a:normAutofit/>
          </a:bodyPr>
          <a:lstStyle/>
          <a:p>
            <a:pPr marL="514350" indent="-514350">
              <a:defRPr/>
            </a:pPr>
            <a:r>
              <a:rPr lang="es-AR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 PERSPECTIVA ZONAL</a:t>
            </a:r>
            <a:br>
              <a:rPr lang="es-AR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s-AR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2016/2017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550088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479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671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9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LNOPC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/>
          <a:stretch>
            <a:fillRect/>
          </a:stretch>
        </p:blipFill>
        <p:spPr bwMode="auto">
          <a:xfrm>
            <a:off x="4038600" y="533400"/>
            <a:ext cx="472440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0"/>
            <a:ext cx="4424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AR" sz="2800">
                <a:solidFill>
                  <a:srgbClr val="FF0000"/>
                </a:solidFill>
              </a:rPr>
              <a:t>EFECTOS DE “EL NIÑO”</a:t>
            </a:r>
            <a:r>
              <a:rPr lang="es-MX" altLang="es-AR" sz="2000">
                <a:solidFill>
                  <a:srgbClr val="FF0000"/>
                </a:solidFill>
              </a:rPr>
              <a:t> </a:t>
            </a:r>
            <a:endParaRPr lang="es-ES" altLang="es-AR" sz="2000">
              <a:solidFill>
                <a:srgbClr val="FF0000"/>
              </a:solidFill>
            </a:endParaRPr>
          </a:p>
        </p:txBody>
      </p:sp>
      <p:pic>
        <p:nvPicPr>
          <p:cNvPr id="7172" name="Picture 4" descr="NANCY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5"/>
          <a:stretch>
            <a:fillRect/>
          </a:stretch>
        </p:blipFill>
        <p:spPr bwMode="auto">
          <a:xfrm>
            <a:off x="0" y="1447800"/>
            <a:ext cx="36798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ELNOT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3"/>
          <a:stretch>
            <a:fillRect/>
          </a:stretch>
        </p:blipFill>
        <p:spPr bwMode="auto">
          <a:xfrm>
            <a:off x="4038600" y="3703638"/>
            <a:ext cx="48006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267200" y="685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1600">
                <a:solidFill>
                  <a:schemeClr val="accent2"/>
                </a:solidFill>
              </a:rPr>
              <a:t>LLUVIA</a:t>
            </a:r>
            <a:endParaRPr lang="es-ES" altLang="es-AR" sz="1600">
              <a:solidFill>
                <a:schemeClr val="accent2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267200" y="3810000"/>
            <a:ext cx="2573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1600">
                <a:solidFill>
                  <a:srgbClr val="FF0000"/>
                </a:solidFill>
              </a:rPr>
              <a:t>TEMPERATURA</a:t>
            </a:r>
            <a:endParaRPr lang="es-ES" altLang="es-AR" sz="1600">
              <a:solidFill>
                <a:srgbClr val="FF0000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893763" y="955675"/>
            <a:ext cx="157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1600">
                <a:solidFill>
                  <a:srgbClr val="008000"/>
                </a:solidFill>
              </a:rPr>
              <a:t>NORMAL</a:t>
            </a:r>
            <a:endParaRPr lang="es-ES" altLang="es-AR" sz="1600">
              <a:solidFill>
                <a:srgbClr val="008000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189038" y="5984875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1600">
                <a:solidFill>
                  <a:srgbClr val="FF0000"/>
                </a:solidFill>
              </a:rPr>
              <a:t>NIÑO</a:t>
            </a:r>
            <a:endParaRPr lang="es-ES" altLang="es-AR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76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44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71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31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117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049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227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944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911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886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ANAT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6"/>
          <a:stretch>
            <a:fillRect/>
          </a:stretch>
        </p:blipFill>
        <p:spPr bwMode="auto">
          <a:xfrm>
            <a:off x="3886200" y="3740150"/>
            <a:ext cx="47244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LANAPC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7"/>
          <a:stretch>
            <a:fillRect/>
          </a:stretch>
        </p:blipFill>
        <p:spPr bwMode="auto">
          <a:xfrm>
            <a:off x="3886200" y="661988"/>
            <a:ext cx="469582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4800" y="0"/>
            <a:ext cx="4425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AR" sz="2800">
                <a:solidFill>
                  <a:schemeClr val="accent2"/>
                </a:solidFill>
              </a:rPr>
              <a:t>EFECTOS DE “LA NIÑA”</a:t>
            </a:r>
            <a:r>
              <a:rPr lang="es-MX" altLang="es-AR" sz="2000">
                <a:solidFill>
                  <a:schemeClr val="accent2"/>
                </a:solidFill>
              </a:rPr>
              <a:t> </a:t>
            </a:r>
            <a:endParaRPr lang="es-ES" altLang="es-AR" sz="2000">
              <a:solidFill>
                <a:schemeClr val="accent2"/>
              </a:solidFill>
            </a:endParaRPr>
          </a:p>
        </p:txBody>
      </p:sp>
      <p:pic>
        <p:nvPicPr>
          <p:cNvPr id="9221" name="Picture 5" descr="NANCY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9" b="34444"/>
          <a:stretch>
            <a:fillRect/>
          </a:stretch>
        </p:blipFill>
        <p:spPr bwMode="auto">
          <a:xfrm>
            <a:off x="0" y="1371600"/>
            <a:ext cx="36798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267200" y="685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1600">
                <a:solidFill>
                  <a:schemeClr val="accent2"/>
                </a:solidFill>
              </a:rPr>
              <a:t>LLUVIA</a:t>
            </a:r>
            <a:endParaRPr lang="es-ES" altLang="es-AR" sz="1600">
              <a:solidFill>
                <a:schemeClr val="accent2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267200" y="3810000"/>
            <a:ext cx="2573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1600">
                <a:solidFill>
                  <a:srgbClr val="FF0000"/>
                </a:solidFill>
              </a:rPr>
              <a:t>TEMPERATURA</a:t>
            </a:r>
            <a:endParaRPr lang="es-ES" altLang="es-AR" sz="1600">
              <a:solidFill>
                <a:srgbClr val="FF0000"/>
              </a:solidFill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200150" y="955675"/>
            <a:ext cx="96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1600">
                <a:solidFill>
                  <a:schemeClr val="accent2"/>
                </a:solidFill>
              </a:rPr>
              <a:t>NIÑA</a:t>
            </a:r>
            <a:endParaRPr lang="es-ES" altLang="es-AR" sz="1600">
              <a:solidFill>
                <a:schemeClr val="accent2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95350" y="5984875"/>
            <a:ext cx="157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AR" sz="1600">
                <a:solidFill>
                  <a:srgbClr val="008000"/>
                </a:solidFill>
              </a:rPr>
              <a:t>NORMAL</a:t>
            </a:r>
            <a:endParaRPr lang="es-ES" altLang="es-AR" sz="160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016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12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982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800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358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152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2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9626626" name="Text Box 2"/>
          <p:cNvSpPr txBox="1">
            <a:spLocks noChangeArrowheads="1"/>
          </p:cNvSpPr>
          <p:nvPr/>
        </p:nvSpPr>
        <p:spPr bwMode="auto">
          <a:xfrm>
            <a:off x="250825" y="549275"/>
            <a:ext cx="86106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BO" sz="4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MUCHAS GRACIAS</a:t>
            </a:r>
          </a:p>
          <a:p>
            <a:pPr>
              <a:defRPr/>
            </a:pPr>
            <a:endParaRPr lang="es-BO" sz="48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>
              <a:defRPr/>
            </a:pPr>
            <a:endParaRPr lang="es-BO" sz="48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algn="ctr">
              <a:defRPr/>
            </a:pPr>
            <a:r>
              <a:rPr lang="es-BO" sz="4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      POR SU ATENCION</a:t>
            </a:r>
          </a:p>
          <a:p>
            <a:pPr algn="ctr">
              <a:defRPr/>
            </a:pPr>
            <a:endParaRPr lang="es-BO" sz="48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algn="ctr">
              <a:defRPr/>
            </a:pPr>
            <a:endParaRPr lang="es-BO" sz="48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algn="r">
              <a:defRPr/>
            </a:pPr>
            <a:endParaRPr lang="es-BO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algn="r">
              <a:defRPr/>
            </a:pPr>
            <a:r>
              <a:rPr lang="en-US" sz="280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edmasi@fibertel.com.ar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384"/>
            <a:ext cx="4572000" cy="3429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3401151"/>
            <a:ext cx="4572000" cy="3429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5638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9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436805"/>
              </p:ext>
            </p:extLst>
          </p:nvPr>
        </p:nvGraphicFramePr>
        <p:xfrm>
          <a:off x="251520" y="116632"/>
          <a:ext cx="8640959" cy="648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163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2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91435" tIns="45717" rIns="91435" bIns="4571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AR" sz="160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5122" name="1 Título"/>
          <p:cNvSpPr>
            <a:spLocks noGrp="1"/>
          </p:cNvSpPr>
          <p:nvPr>
            <p:ph type="ctrTitle"/>
          </p:nvPr>
        </p:nvSpPr>
        <p:spPr>
          <a:xfrm>
            <a:off x="250825" y="1149350"/>
            <a:ext cx="8642350" cy="4656138"/>
          </a:xfrm>
        </p:spPr>
        <p:txBody>
          <a:bodyPr rtlCol="0">
            <a:normAutofit/>
          </a:bodyPr>
          <a:lstStyle/>
          <a:p>
            <a:pPr marL="514350" indent="-514350">
              <a:defRPr/>
            </a:pPr>
            <a:r>
              <a:rPr lang="es-AR" sz="3200" b="1" dirty="0">
                <a:solidFill>
                  <a:srgbClr val="3333FF"/>
                </a:solidFill>
                <a:latin typeface="Verdana" charset="0"/>
                <a:cs typeface="+mn-cs"/>
              </a:rPr>
              <a:t> </a:t>
            </a:r>
            <a:r>
              <a:rPr lang="es-AR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QUÉ HIZO “EL NIÑO 2015/2016”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3488823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84858</TotalTime>
  <Words>137</Words>
  <Application>Microsoft Office PowerPoint</Application>
  <PresentationFormat>Carta (216 x 279 mm)</PresentationFormat>
  <Paragraphs>58</Paragraphs>
  <Slides>65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72" baseType="lpstr">
      <vt:lpstr>Arial</vt:lpstr>
      <vt:lpstr>Arial Narrow</vt:lpstr>
      <vt:lpstr>Calibri</vt:lpstr>
      <vt:lpstr>Comic Sans MS</vt:lpstr>
      <vt:lpstr>Times New Roman</vt:lpstr>
      <vt:lpstr>Verdana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  QUÉ HIZO “EL NIÑO 2015/2016”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 CÓMO EVOLUCIONA EL SISTEMA CLIMÁTICO?!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 PANORAMA ESTACIONAL PARA LA CAMPAÑA 2016/2017?!</vt:lpstr>
      <vt:lpstr>Presentación de PowerPoint</vt:lpstr>
      <vt:lpstr>Presentación de PowerPoint</vt:lpstr>
      <vt:lpstr>Presentación de PowerPoint</vt:lpstr>
      <vt:lpstr> PERSPECTIVA REGIONAL  MENSUAL   2016/2017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 PERSPECTIVA ZONAL 2016/2017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PERSPECTIVA CLIMATICA PARA LA CAMPAÑA AGRICOLA 2000-2001</dc:title>
  <dc:creator>.</dc:creator>
  <cp:lastModifiedBy>eduardo</cp:lastModifiedBy>
  <cp:revision>8303</cp:revision>
  <dcterms:created xsi:type="dcterms:W3CDTF">2000-06-10T13:54:59Z</dcterms:created>
  <dcterms:modified xsi:type="dcterms:W3CDTF">2016-11-09T01:50:54Z</dcterms:modified>
</cp:coreProperties>
</file>